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0" r:id="rId1"/>
  </p:sldMasterIdLst>
  <p:sldIdLst>
    <p:sldId id="256" r:id="rId2"/>
    <p:sldId id="257" r:id="rId3"/>
    <p:sldId id="258" r:id="rId4"/>
    <p:sldId id="259" r:id="rId5"/>
    <p:sldId id="263" r:id="rId6"/>
    <p:sldId id="282" r:id="rId7"/>
    <p:sldId id="284" r:id="rId8"/>
    <p:sldId id="283" r:id="rId9"/>
    <p:sldId id="260" r:id="rId10"/>
    <p:sldId id="266" r:id="rId11"/>
    <p:sldId id="267" r:id="rId12"/>
    <p:sldId id="279" r:id="rId13"/>
    <p:sldId id="278" r:id="rId14"/>
    <p:sldId id="268" r:id="rId15"/>
    <p:sldId id="270" r:id="rId16"/>
    <p:sldId id="271" r:id="rId17"/>
    <p:sldId id="281" r:id="rId18"/>
    <p:sldId id="277" r:id="rId19"/>
    <p:sldId id="276" r:id="rId20"/>
    <p:sldId id="262" r:id="rId21"/>
    <p:sldId id="264" r:id="rId22"/>
    <p:sldId id="261" r:id="rId2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DCD0"/>
    <a:srgbClr val="E6E6E6"/>
    <a:srgbClr val="006600"/>
    <a:srgbClr val="12E217"/>
    <a:srgbClr val="00B050"/>
    <a:srgbClr val="E03D2C"/>
    <a:srgbClr val="B25C5A"/>
    <a:srgbClr val="F9D34D"/>
    <a:srgbClr val="FA6E6E"/>
    <a:srgbClr val="F20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75962957657527"/>
          <c:y val="6.7607247864770015E-2"/>
          <c:w val="0.44694075324610549"/>
          <c:h val="0.9323927521352299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עמודה1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2C-4F5F-B9D2-60B6FAFD01C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2C-4F5F-B9D2-60B6FAFD01C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2C-4F5F-B9D2-60B6FAFD01C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078-4FC2-AEE4-1FCD070EB88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078-4FC2-AEE4-1FCD070EB88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46.6%</a:t>
                    </a:r>
                    <a:endParaRPr lang="en-US" dirty="0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12C-4F5F-B9D2-60B6FAFD01CE}"/>
                </c:ext>
              </c:extLst>
            </c:dLbl>
            <c:dLbl>
              <c:idx val="1"/>
              <c:layout>
                <c:manualLayout>
                  <c:x val="7.3720710527246699E-2"/>
                  <c:y val="-0.22480208425837594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20.5%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12C-4F5F-B9D2-60B6FAFD01C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14.8%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12C-4F5F-B9D2-60B6FAFD01CE}"/>
                </c:ext>
              </c:extLst>
            </c:dLbl>
            <c:dLbl>
              <c:idx val="3"/>
              <c:layout>
                <c:manualLayout>
                  <c:x val="6.6786986232650142E-2"/>
                  <c:y val="0.11617654638270977"/>
                </c:manualLayout>
              </c:layout>
              <c:tx>
                <c:rich>
                  <a:bodyPr/>
                  <a:lstStyle/>
                  <a:p>
                    <a:r>
                      <a:rPr lang="he-IL" dirty="0"/>
                      <a:t>9.1%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078-4FC2-AEE4-1FCD070EB886}"/>
                </c:ext>
              </c:extLst>
            </c:dLbl>
            <c:dLbl>
              <c:idx val="4"/>
              <c:layout>
                <c:manualLayout>
                  <c:x val="1.2364060400699589E-2"/>
                  <c:y val="0.1001258198603288"/>
                </c:manualLayout>
              </c:layout>
              <c:tx>
                <c:rich>
                  <a:bodyPr/>
                  <a:lstStyle/>
                  <a:p>
                    <a:r>
                      <a:rPr lang="he-IL" dirty="0"/>
                      <a:t>9%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078-4FC2-AEE4-1FCD070EB886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לימוד תוך כדי משחק</c:v>
                </c:pt>
                <c:pt idx="1">
                  <c:v>סרטון</c:v>
                </c:pt>
                <c:pt idx="2">
                  <c:v>מרצה</c:v>
                </c:pt>
                <c:pt idx="3">
                  <c:v>מצגת</c:v>
                </c:pt>
                <c:pt idx="4">
                  <c:v>הרצאה עם טקסט כתוב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46.6</c:v>
                </c:pt>
                <c:pt idx="1">
                  <c:v>20.5</c:v>
                </c:pt>
                <c:pt idx="2">
                  <c:v>14.8</c:v>
                </c:pt>
                <c:pt idx="3">
                  <c:v>9.1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78-4FC2-AEE4-1FCD070EB88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3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pPr>
            <a:endParaRPr lang="he-I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3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pPr>
            <a:endParaRPr lang="he-IL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3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pPr>
            <a:endParaRPr lang="he-IL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3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pPr>
            <a:endParaRPr lang="he-IL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23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pPr>
            <a:endParaRPr lang="he-IL"/>
          </a:p>
        </c:txPr>
      </c:legendEntry>
      <c:layout>
        <c:manualLayout>
          <c:xMode val="edge"/>
          <c:yMode val="edge"/>
          <c:x val="0.58942455969012297"/>
          <c:y val="7.8349153929411164E-2"/>
          <c:w val="0.40913299738966086"/>
          <c:h val="0.903981495843025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rtl="1"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e-IL" sz="2400" b="0" u="none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האם צבירת</a:t>
            </a:r>
            <a:r>
              <a:rPr lang="he-IL" sz="2400" b="0" u="none" baseline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ניקוד מעודדת?</a:t>
            </a:r>
            <a:endParaRPr lang="en-US" sz="2400" b="0" u="none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c:rich>
      </c:tx>
      <c:layout>
        <c:manualLayout>
          <c:xMode val="edge"/>
          <c:yMode val="edge"/>
          <c:x val="0.26287165894031617"/>
          <c:y val="6.3805740589682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1"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873-498F-BA98-6B41D914EA7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873-498F-BA98-6B41D914EA7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873-498F-BA98-6B41D914EA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873-498F-BA98-6B41D914EA7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כן</c:v>
                </c:pt>
                <c:pt idx="1">
                  <c:v>לא</c:v>
                </c:pt>
                <c:pt idx="2">
                  <c:v>אולי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71.599999999999994</c:v>
                </c:pt>
                <c:pt idx="1">
                  <c:v>4.5</c:v>
                </c:pt>
                <c:pt idx="2">
                  <c:v>23.9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F0-4BB5-901A-9975F9A4D5C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 rtl="0">
              <a:defRPr sz="1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rtl="1">
              <a:defRPr sz="1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 rtl="1">
              <a:defRPr sz="1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</c:legendEntry>
      <c:legendEntry>
        <c:idx val="3"/>
        <c:delete val="1"/>
      </c:legendEntry>
      <c:layout>
        <c:manualLayout>
          <c:xMode val="edge"/>
          <c:yMode val="edge"/>
          <c:x val="0.37731081456054277"/>
          <c:y val="0.86323438189946622"/>
          <c:w val="0.24006496727870741"/>
          <c:h val="9.46980167704324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1"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עמודה1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B3F1-4965-9852-32AE9DCF3E0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B3F1-4965-9852-32AE9DCF3E0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B3F1-4965-9852-32AE9DCF3E0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B3F1-4965-9852-32AE9DCF3E0F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גיליון1!$A$2:$A$5</c:f>
              <c:strCache>
                <c:ptCount val="2"/>
                <c:pt idx="0">
                  <c:v>כן</c:v>
                </c:pt>
                <c:pt idx="1">
                  <c:v>לא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1</c:v>
                </c:pt>
                <c:pt idx="1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F1-4965-9852-32AE9DCF3E0F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0.09617</cdr:x>
      <cdr:y>0.92831</cdr:y>
    </cdr:from>
    <cdr:to>
      <cdr:x>0.20223</cdr:x>
      <cdr:y>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829124" y="3836418"/>
          <a:ext cx="914400" cy="296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1"/>
        <a:lstStyle xmlns:a="http://schemas.openxmlformats.org/drawingml/2006/main"/>
        <a:p xmlns:a="http://schemas.openxmlformats.org/drawingml/2006/main">
          <a:r>
            <a: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N &gt; 170</a:t>
          </a:r>
          <a:endParaRPr lang="he-IL" sz="1800" dirty="0">
            <a:solidFill>
              <a:schemeClr val="tx1">
                <a:lumMod val="65000"/>
                <a:lumOff val="35000"/>
              </a:schemeClr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0.12675</cdr:x>
      <cdr:y>0.75286</cdr:y>
    </cdr:from>
    <cdr:to>
      <cdr:x>0.25966</cdr:x>
      <cdr:y>0.80884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871979" y="3984555"/>
          <a:ext cx="914400" cy="296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1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rPr>
            <a:t>N &gt; 170</a:t>
          </a:r>
          <a:endParaRPr lang="he-IL" sz="1800" dirty="0">
            <a:solidFill>
              <a:schemeClr val="tx1">
                <a:lumMod val="65000"/>
                <a:lumOff val="35000"/>
              </a:schemeClr>
            </a:solidFill>
            <a:latin typeface="Segoe UI Semibold" panose="020B0702040204020203" pitchFamily="34" charset="0"/>
            <a:cs typeface="Segoe UI Semibold" panose="020B0702040204020203" pitchFamily="34" charset="0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6313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714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375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0243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173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55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11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121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377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79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8186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F52EF-1E6F-43E4-BC03-DDAED9B824F5}" type="datetimeFigureOut">
              <a:rPr lang="he-IL" smtClean="0"/>
              <a:t>ו'/תמוז/תשע"ח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6F4A4-2831-4903-B506-2B5F4A7AAF5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400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9.svg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0" Type="http://schemas.openxmlformats.org/officeDocument/2006/relationships/image" Target="../media/image43.jpg"/><Relationship Id="rId4" Type="http://schemas.openxmlformats.org/officeDocument/2006/relationships/audio" Target="../media/audio1.wav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41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53.png"/><Relationship Id="rId7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41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57.png"/><Relationship Id="rId7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5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59.png"/><Relationship Id="rId7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sv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svg"/><Relationship Id="rId7" Type="http://schemas.openxmlformats.org/officeDocument/2006/relationships/image" Target="../media/image2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Relationship Id="rId9" Type="http://schemas.openxmlformats.org/officeDocument/2006/relationships/image" Target="../media/image3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47404" y="665018"/>
            <a:ext cx="96261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endParaRPr lang="he-IL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t="26940" r="4590" b="22312"/>
          <a:stretch/>
        </p:blipFill>
        <p:spPr>
          <a:xfrm>
            <a:off x="1696201" y="1418317"/>
            <a:ext cx="8328543" cy="37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321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4861" y="0"/>
            <a:ext cx="78745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הרשמה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6831" y="253360"/>
            <a:ext cx="25818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בחר דמות</a:t>
            </a:r>
          </a:p>
        </p:txBody>
      </p:sp>
      <p:sp>
        <p:nvSpPr>
          <p:cNvPr id="8" name="Frame 7"/>
          <p:cNvSpPr/>
          <p:nvPr/>
        </p:nvSpPr>
        <p:spPr>
          <a:xfrm>
            <a:off x="8132781" y="774551"/>
            <a:ext cx="3689873" cy="2022437"/>
          </a:xfrm>
          <a:prstGeom prst="fram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09126" y="3792389"/>
            <a:ext cx="3435275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b="1" dirty="0">
                <a:latin typeface="Guttman Yad-Brush" panose="02010401010101010101" pitchFamily="2" charset="-79"/>
                <a:cs typeface="Guttman Yad-Brush" panose="02010401010101010101" pitchFamily="2" charset="-79"/>
              </a:rPr>
              <a:t>שם משתמש:    שרה כהן</a:t>
            </a:r>
          </a:p>
          <a:p>
            <a:pPr algn="ctr" rtl="1">
              <a:lnSpc>
                <a:spcPct val="150000"/>
              </a:lnSpc>
            </a:pPr>
            <a:r>
              <a:rPr lang="he-IL" b="1" dirty="0">
                <a:latin typeface="Guttman Yad-Brush" panose="02010401010101010101" pitchFamily="2" charset="-79"/>
                <a:cs typeface="Guttman Yad-Brush" panose="02010401010101010101" pitchFamily="2" charset="-79"/>
              </a:rPr>
              <a:t>סיסמה:          65</a:t>
            </a:r>
            <a:r>
              <a:rPr lang="en-US" b="1" dirty="0">
                <a:latin typeface="Maiandra GD" panose="020E0502030308020204" pitchFamily="34" charset="0"/>
                <a:cs typeface="Guttman Yad-Brush" panose="02010401010101010101" pitchFamily="2" charset="-79"/>
              </a:rPr>
              <a:t>w</a:t>
            </a:r>
            <a:r>
              <a:rPr lang="he-IL" b="1" dirty="0">
                <a:latin typeface="Guttman Yad-Brush" panose="02010401010101010101" pitchFamily="2" charset="-79"/>
                <a:cs typeface="Guttman Yad-Brush" panose="02010401010101010101" pitchFamily="2" charset="-79"/>
              </a:rPr>
              <a:t>54</a:t>
            </a:r>
          </a:p>
          <a:p>
            <a:pPr algn="ctr" rtl="1">
              <a:lnSpc>
                <a:spcPct val="150000"/>
              </a:lnSpc>
            </a:pPr>
            <a:r>
              <a:rPr lang="he-IL" b="1" dirty="0" err="1">
                <a:latin typeface="Guttman Yad-Brush" panose="02010401010101010101" pitchFamily="2" charset="-79"/>
                <a:cs typeface="Guttman Yad-Brush" panose="02010401010101010101" pitchFamily="2" charset="-79"/>
              </a:rPr>
              <a:t>איימיל</a:t>
            </a:r>
            <a:r>
              <a:rPr lang="he-IL" b="1" dirty="0">
                <a:latin typeface="Guttman Yad-Brush" panose="02010401010101010101" pitchFamily="2" charset="-79"/>
                <a:cs typeface="Guttman Yad-Brush" panose="02010401010101010101" pitchFamily="2" charset="-79"/>
              </a:rPr>
              <a:t>:</a:t>
            </a:r>
            <a:r>
              <a:rPr lang="en-US" b="1" dirty="0">
                <a:latin typeface="Maiandra GD" panose="020E0502030308020204" pitchFamily="34" charset="0"/>
                <a:cs typeface="Guttman Yad-Brush" panose="02010401010101010101" pitchFamily="2" charset="-79"/>
              </a:rPr>
              <a:t>abc123@gmail.com</a:t>
            </a:r>
            <a:endParaRPr lang="he-IL" b="1" dirty="0">
              <a:latin typeface="Guttman Yad-Brush" panose="02010401010101010101" pitchFamily="2" charset="-79"/>
              <a:cs typeface="Guttman Yad-Brush" panose="02010401010101010101" pitchFamily="2" charset="-79"/>
            </a:endParaRPr>
          </a:p>
        </p:txBody>
      </p:sp>
      <p:pic>
        <p:nvPicPr>
          <p:cNvPr id="12" name="Graphic 1">
            <a:extLst>
              <a:ext uri="{FF2B5EF4-FFF2-40B4-BE49-F238E27FC236}">
                <a16:creationId xmlns:a16="http://schemas.microsoft.com/office/drawing/2014/main" id="{BFEEFB2D-FC59-46F0-B2EA-804B42932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244" y="774551"/>
            <a:ext cx="4567705" cy="5631178"/>
          </a:xfrm>
          <a:prstGeom prst="rect">
            <a:avLst/>
          </a:prstGeom>
        </p:spPr>
      </p:pic>
      <p:pic>
        <p:nvPicPr>
          <p:cNvPr id="13" name="Graphic 2">
            <a:extLst>
              <a:ext uri="{FF2B5EF4-FFF2-40B4-BE49-F238E27FC236}">
                <a16:creationId xmlns:a16="http://schemas.microsoft.com/office/drawing/2014/main" id="{6AE86BB0-FC04-45C7-BF03-DBFEC6B49D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0254"/>
          <a:stretch/>
        </p:blipFill>
        <p:spPr>
          <a:xfrm>
            <a:off x="4569477" y="1237226"/>
            <a:ext cx="2314575" cy="255516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071820" y="1065555"/>
            <a:ext cx="3435275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000" b="1" dirty="0">
                <a:latin typeface="Arial" panose="020B0604020202020204" pitchFamily="34" charset="0"/>
                <a:cs typeface="Arial" panose="020B0604020202020204" pitchFamily="34" charset="0"/>
              </a:rPr>
              <a:t>שם משתמש: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2000" b="1" dirty="0">
                <a:latin typeface="Arial" panose="020B0604020202020204" pitchFamily="34" charset="0"/>
                <a:cs typeface="Arial" panose="020B0604020202020204" pitchFamily="34" charset="0"/>
              </a:rPr>
              <a:t>סיסמה: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איימיל</a:t>
            </a:r>
            <a:r>
              <a:rPr lang="he-IL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3418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phic 1">
            <a:extLst>
              <a:ext uri="{FF2B5EF4-FFF2-40B4-BE49-F238E27FC236}">
                <a16:creationId xmlns:a16="http://schemas.microsoft.com/office/drawing/2014/main" id="{86F66728-2AA2-415B-B42C-DC6B3A26B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00" y="63500"/>
            <a:ext cx="12030075" cy="67615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750" y="541691"/>
            <a:ext cx="12890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0000</a:t>
            </a:r>
            <a:endParaRPr lang="he-IL" sz="2800" dirty="0"/>
          </a:p>
        </p:txBody>
      </p:sp>
      <p:pic>
        <p:nvPicPr>
          <p:cNvPr id="7" name="Graphic 4">
            <a:extLst>
              <a:ext uri="{FF2B5EF4-FFF2-40B4-BE49-F238E27FC236}">
                <a16:creationId xmlns:a16="http://schemas.microsoft.com/office/drawing/2014/main" id="{0803C887-26A3-403C-A98B-2437BDABF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1897" y="-1245672"/>
            <a:ext cx="659472" cy="6594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2816" y="532518"/>
            <a:ext cx="12890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dirty="0"/>
              <a:t>0010</a:t>
            </a:r>
          </a:p>
        </p:txBody>
      </p:sp>
      <p:pic>
        <p:nvPicPr>
          <p:cNvPr id="14" name="צלילשלמטבענופל" hidden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24300" y="-609600"/>
            <a:ext cx="609600" cy="60960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292979" y="1656785"/>
            <a:ext cx="5571116" cy="1456290"/>
            <a:chOff x="4067736" y="1468294"/>
            <a:chExt cx="5571116" cy="1456290"/>
          </a:xfrm>
        </p:grpSpPr>
        <p:sp>
          <p:nvSpPr>
            <p:cNvPr id="59" name="TextBox 58"/>
            <p:cNvSpPr txBox="1"/>
            <p:nvPr/>
          </p:nvSpPr>
          <p:spPr>
            <a:xfrm>
              <a:off x="4067736" y="1468294"/>
              <a:ext cx="5571116" cy="135421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מהם פתרונות המשוואה?</a:t>
              </a:r>
            </a:p>
            <a:p>
              <a:pPr algn="ctr"/>
              <a:endParaRPr lang="he-IL" dirty="0"/>
            </a:p>
            <a:p>
              <a:pPr algn="ctr"/>
              <a:endParaRPr lang="he-IL" dirty="0"/>
            </a:p>
            <a:p>
              <a:pPr algn="ctr"/>
              <a:endParaRPr lang="he-IL" dirty="0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9" t="24366" r="40140" b="50246"/>
            <a:stretch/>
          </p:blipFill>
          <p:spPr>
            <a:xfrm>
              <a:off x="5706126" y="2085488"/>
              <a:ext cx="2076225" cy="839096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4659499" y="4064285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-1 , 8  </a:t>
            </a:r>
            <a:endParaRPr lang="he-IL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4686300" y="4559241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1 , 8  </a:t>
            </a:r>
            <a:endParaRPr lang="he-IL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4699000" y="5054197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2 , -4  </a:t>
            </a:r>
            <a:endParaRPr lang="he-IL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4677443" y="5579233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5 , 7  </a:t>
            </a:r>
            <a:endParaRPr lang="he-IL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908050" y="5878943"/>
            <a:ext cx="14668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רוצים רמז?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767262" y="5878943"/>
            <a:ext cx="15865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פתרון המלא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535968" y="604445"/>
            <a:ext cx="15865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תפריט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195637" y="4049245"/>
            <a:ext cx="5765800" cy="461665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6641">
            <a:off x="690134" y="2663085"/>
            <a:ext cx="2291011" cy="152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5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9 0.06875 L 0.01849 0.06898 C 0.01446 0.0655 0.01055 0.05995 0.00638 0.05879 C -0.00885 0.05486 -0.00351 0.05972 -0.01185 0.06875 C -0.01523 0.07222 -0.01888 0.07476 -0.02213 0.0787 C -0.025 0.08125 -0.02721 0.08541 -0.02968 0.08842 C -0.03125 0.08981 -0.03281 0.09004 -0.03424 0.09166 C -0.04075 0.09837 -0.03737 0.09768 -0.04323 0.10902 C -0.04609 0.11273 -0.05234 0.12129 -0.05234 0.12152 C -0.05507 0.1375 -0.05286 0.12731 -0.05976 0.15023 C -0.0608 0.15324 -0.06119 0.15879 -0.06276 0.15995 L -0.06731 0.16296 C -0.06888 0.1662 -0.07018 0.16967 -0.07187 0.17245 C -0.07369 0.17546 -0.07604 0.17708 -0.07786 0.17916 C -0.07955 0.18125 -0.08073 0.18402 -0.08242 0.18611 C -0.09075 0.19375 -0.09908 0.1956 -0.10794 0.19907 C -0.1289 0.19583 -0.14088 0.19236 -0.16211 0.19907 C -0.16406 0.1993 -0.1651 0.20324 -0.16666 0.20578 C -0.16823 0.21041 -0.17109 0.21828 -0.17109 0.225 C -0.17109 0.23402 -0.16966 0.25115 -0.16966 0.25185 L -0.16666 0.25462 " pathEditMode="relative" rAng="0" ptsTypes="AAAAAAAAAAAAAAAAAAA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872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4000"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6" grpId="0"/>
      <p:bldP spid="9" grpId="0"/>
      <p:bldP spid="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phic 1">
            <a:extLst>
              <a:ext uri="{FF2B5EF4-FFF2-40B4-BE49-F238E27FC236}">
                <a16:creationId xmlns:a16="http://schemas.microsoft.com/office/drawing/2014/main" id="{86F66728-2AA2-415B-B42C-DC6B3A26B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00" y="63500"/>
            <a:ext cx="12030075" cy="67615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750" y="541691"/>
            <a:ext cx="12890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/>
              <a:t>0000</a:t>
            </a:r>
            <a:endParaRPr lang="he-IL" sz="2800" dirty="0"/>
          </a:p>
        </p:txBody>
      </p:sp>
      <p:pic>
        <p:nvPicPr>
          <p:cNvPr id="14" name="צלילשלמטבענופל" hidden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24300" y="-609600"/>
            <a:ext cx="609600" cy="60960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3292979" y="1656785"/>
            <a:ext cx="5571116" cy="1456290"/>
            <a:chOff x="4067736" y="1468294"/>
            <a:chExt cx="5571116" cy="1456290"/>
          </a:xfrm>
        </p:grpSpPr>
        <p:sp>
          <p:nvSpPr>
            <p:cNvPr id="59" name="TextBox 58"/>
            <p:cNvSpPr txBox="1"/>
            <p:nvPr/>
          </p:nvSpPr>
          <p:spPr>
            <a:xfrm>
              <a:off x="4067736" y="1468294"/>
              <a:ext cx="5571116" cy="135421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he-IL" sz="28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מהם פתרונות המשוואה?</a:t>
              </a:r>
            </a:p>
            <a:p>
              <a:pPr algn="ctr"/>
              <a:endParaRPr lang="he-IL" dirty="0"/>
            </a:p>
            <a:p>
              <a:pPr algn="ctr"/>
              <a:endParaRPr lang="he-IL" dirty="0"/>
            </a:p>
            <a:p>
              <a:pPr algn="ctr"/>
              <a:endParaRPr lang="he-IL" dirty="0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9" t="24366" r="40140" b="50246"/>
            <a:stretch/>
          </p:blipFill>
          <p:spPr>
            <a:xfrm>
              <a:off x="5706126" y="2085488"/>
              <a:ext cx="2076225" cy="839096"/>
            </a:xfrm>
            <a:prstGeom prst="rect">
              <a:avLst/>
            </a:prstGeom>
          </p:spPr>
        </p:pic>
      </p:grpSp>
      <p:sp>
        <p:nvSpPr>
          <p:cNvPr id="61" name="TextBox 60"/>
          <p:cNvSpPr txBox="1"/>
          <p:nvPr/>
        </p:nvSpPr>
        <p:spPr>
          <a:xfrm>
            <a:off x="4659499" y="4064285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-1 , 8  </a:t>
            </a:r>
            <a:endParaRPr lang="he-IL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4686300" y="4559241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1 , 8  </a:t>
            </a:r>
            <a:endParaRPr lang="he-IL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4699000" y="5054197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2 , -4  </a:t>
            </a:r>
            <a:endParaRPr lang="he-IL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4677443" y="5579233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5 , 7  </a:t>
            </a:r>
            <a:endParaRPr lang="he-IL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908050" y="5878943"/>
            <a:ext cx="14668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רוצים רמז?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767262" y="5878943"/>
            <a:ext cx="15865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פתרון המלא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535968" y="604445"/>
            <a:ext cx="15865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תפריט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195637" y="5061079"/>
            <a:ext cx="5765800" cy="461665"/>
          </a:xfrm>
          <a:prstGeom prst="roundRect">
            <a:avLst>
              <a:gd name="adj" fmla="val 50000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23944">
            <a:off x="604510" y="2739510"/>
            <a:ext cx="2291011" cy="152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7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6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phic 1">
            <a:extLst>
              <a:ext uri="{FF2B5EF4-FFF2-40B4-BE49-F238E27FC236}">
                <a16:creationId xmlns:a16="http://schemas.microsoft.com/office/drawing/2014/main" id="{86F66728-2AA2-415B-B42C-DC6B3A26B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00" y="63500"/>
            <a:ext cx="12030075" cy="67615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8825" y="528245"/>
            <a:ext cx="128905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dirty="0"/>
              <a:t>0010</a:t>
            </a:r>
          </a:p>
        </p:txBody>
      </p:sp>
      <p:pic>
        <p:nvPicPr>
          <p:cNvPr id="14" name="צלילשלמטבענופל" hidden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24300" y="-609600"/>
            <a:ext cx="609600" cy="6096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292979" y="1580330"/>
            <a:ext cx="5571116" cy="21646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פתרו:</a:t>
            </a:r>
          </a:p>
          <a:p>
            <a:pPr algn="ctr">
              <a:lnSpc>
                <a:spcPct val="150000"/>
              </a:lnSpc>
            </a:pPr>
            <a:r>
              <a:rPr lang="he-IL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2^3</a:t>
            </a:r>
          </a:p>
          <a:p>
            <a:pPr algn="ctr">
              <a:lnSpc>
                <a:spcPct val="150000"/>
              </a:lnSpc>
            </a:pPr>
            <a:endParaRPr lang="he-IL" dirty="0"/>
          </a:p>
          <a:p>
            <a:pPr algn="ctr">
              <a:lnSpc>
                <a:spcPct val="150000"/>
              </a:lnSpc>
            </a:pPr>
            <a:endParaRPr lang="he-IL" dirty="0"/>
          </a:p>
        </p:txBody>
      </p:sp>
      <p:sp>
        <p:nvSpPr>
          <p:cNvPr id="61" name="TextBox 60"/>
          <p:cNvSpPr txBox="1"/>
          <p:nvPr/>
        </p:nvSpPr>
        <p:spPr>
          <a:xfrm>
            <a:off x="4659499" y="4064285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6</a:t>
            </a:r>
            <a:endParaRPr lang="he-IL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4686300" y="4559241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5</a:t>
            </a:r>
            <a:endParaRPr lang="he-IL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4699000" y="5054197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8</a:t>
            </a:r>
            <a:endParaRPr lang="he-IL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4677443" y="5579233"/>
            <a:ext cx="25840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9</a:t>
            </a:r>
            <a:endParaRPr lang="he-IL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908050" y="5878943"/>
            <a:ext cx="14668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רוצים רמז?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767262" y="5878943"/>
            <a:ext cx="15865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פתרון המלא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535968" y="604445"/>
            <a:ext cx="15865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תפריט</a:t>
            </a:r>
          </a:p>
        </p:txBody>
      </p:sp>
      <p:pic>
        <p:nvPicPr>
          <p:cNvPr id="17" name="Graphic 3">
            <a:extLst>
              <a:ext uri="{FF2B5EF4-FFF2-40B4-BE49-F238E27FC236}">
                <a16:creationId xmlns:a16="http://schemas.microsoft.com/office/drawing/2014/main" id="{F2F79BFB-6685-4C09-8822-09059C6A2E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2373" t="1139" r="43303" b="89563"/>
          <a:stretch/>
        </p:blipFill>
        <p:spPr>
          <a:xfrm>
            <a:off x="5092928" y="119136"/>
            <a:ext cx="1717218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4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4">
            <a:extLst>
              <a:ext uri="{FF2B5EF4-FFF2-40B4-BE49-F238E27FC236}">
                <a16:creationId xmlns:a16="http://schemas.microsoft.com/office/drawing/2014/main" id="{898F98E8-2C61-44D0-AB14-B3EB8A253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77" t="13695" r="24315"/>
          <a:stretch/>
        </p:blipFill>
        <p:spPr>
          <a:xfrm>
            <a:off x="-254000" y="-203201"/>
            <a:ext cx="12547600" cy="7495850"/>
          </a:xfrm>
          <a:prstGeom prst="rect">
            <a:avLst/>
          </a:prstGeom>
        </p:spPr>
      </p:pic>
      <p:pic>
        <p:nvPicPr>
          <p:cNvPr id="5" name="Graphic 2">
            <a:extLst>
              <a:ext uri="{FF2B5EF4-FFF2-40B4-BE49-F238E27FC236}">
                <a16:creationId xmlns:a16="http://schemas.microsoft.com/office/drawing/2014/main" id="{CD712BF7-8E6C-4956-839C-3CA2A0BF0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293" y="415624"/>
            <a:ext cx="1800225" cy="657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01676"/>
            <a:ext cx="10287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0010</a:t>
            </a:r>
          </a:p>
        </p:txBody>
      </p:sp>
    </p:spTree>
    <p:extLst>
      <p:ext uri="{BB962C8B-B14F-4D97-AF65-F5344CB8AC3E}">
        <p14:creationId xmlns:p14="http://schemas.microsoft.com/office/powerpoint/2010/main" val="376313814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4">
            <a:extLst>
              <a:ext uri="{FF2B5EF4-FFF2-40B4-BE49-F238E27FC236}">
                <a16:creationId xmlns:a16="http://schemas.microsoft.com/office/drawing/2014/main" id="{9CB36DB0-05E1-4B4F-97F2-8FA301F25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5300" y="0"/>
            <a:ext cx="18359752" cy="7288618"/>
          </a:xfrm>
          <a:prstGeom prst="rect">
            <a:avLst/>
          </a:prstGeom>
        </p:spPr>
      </p:pic>
      <p:pic>
        <p:nvPicPr>
          <p:cNvPr id="5" name="Graphic 2">
            <a:extLst>
              <a:ext uri="{FF2B5EF4-FFF2-40B4-BE49-F238E27FC236}">
                <a16:creationId xmlns:a16="http://schemas.microsoft.com/office/drawing/2014/main" id="{CD712BF7-8E6C-4956-839C-3CA2A0BF0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779" y="498218"/>
            <a:ext cx="1800225" cy="657225"/>
          </a:xfrm>
          <a:prstGeom prst="rect">
            <a:avLst/>
          </a:prstGeom>
        </p:spPr>
      </p:pic>
      <p:pic>
        <p:nvPicPr>
          <p:cNvPr id="7" name="Graphic 4">
            <a:extLst>
              <a:ext uri="{FF2B5EF4-FFF2-40B4-BE49-F238E27FC236}">
                <a16:creationId xmlns:a16="http://schemas.microsoft.com/office/drawing/2014/main" id="{0803C887-26A3-403C-A98B-2437BDABF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8775" y="601333"/>
            <a:ext cx="457200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6940" y="566168"/>
            <a:ext cx="10287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0250</a:t>
            </a:r>
          </a:p>
        </p:txBody>
      </p:sp>
      <p:sp>
        <p:nvSpPr>
          <p:cNvPr id="2" name="AutoShape 2" descr="×ª××¦××ª ×ª××× × ×¢×××¨ ×××ª ×§×¤× ××¦×××¨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" name="AutoShape 4" descr="×ª××¦××ª ×ª××× × ×¢×××¨ ×××ª ×§×¤× ××¦×××¨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169045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2">
            <a:extLst>
              <a:ext uri="{FF2B5EF4-FFF2-40B4-BE49-F238E27FC236}">
                <a16:creationId xmlns:a16="http://schemas.microsoft.com/office/drawing/2014/main" id="{C04815C7-E633-4C6A-AB0D-59E644C857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441"/>
          <a:stretch/>
        </p:blipFill>
        <p:spPr>
          <a:xfrm>
            <a:off x="-849858" y="-120167"/>
            <a:ext cx="14060179" cy="7521428"/>
          </a:xfrm>
          <a:prstGeom prst="rect">
            <a:avLst/>
          </a:prstGeom>
        </p:spPr>
      </p:pic>
      <p:pic>
        <p:nvPicPr>
          <p:cNvPr id="5" name="Graphic 2">
            <a:extLst>
              <a:ext uri="{FF2B5EF4-FFF2-40B4-BE49-F238E27FC236}">
                <a16:creationId xmlns:a16="http://schemas.microsoft.com/office/drawing/2014/main" id="{CD712BF7-8E6C-4956-839C-3CA2A0BF0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779" y="498218"/>
            <a:ext cx="1800225" cy="657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500" y="565220"/>
            <a:ext cx="10287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0225</a:t>
            </a:r>
          </a:p>
        </p:txBody>
      </p:sp>
      <p:pic>
        <p:nvPicPr>
          <p:cNvPr id="7" name="Graphic 4">
            <a:extLst>
              <a:ext uri="{FF2B5EF4-FFF2-40B4-BE49-F238E27FC236}">
                <a16:creationId xmlns:a16="http://schemas.microsoft.com/office/drawing/2014/main" id="{0803C887-26A3-403C-A98B-2437BDABF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8775" y="601333"/>
            <a:ext cx="457200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" y="565220"/>
            <a:ext cx="10287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0250</a:t>
            </a:r>
          </a:p>
        </p:txBody>
      </p:sp>
    </p:spTree>
    <p:extLst>
      <p:ext uri="{BB962C8B-B14F-4D97-AF65-F5344CB8AC3E}">
        <p14:creationId xmlns:p14="http://schemas.microsoft.com/office/powerpoint/2010/main" val="25128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81481E-6 L -0.00013 -4.81481E-6 C 0.00495 0.03311 0.0056 0.02917 0.00183 0.08056 C 0.00157 0.08588 -0.00104 0.08913 -0.00221 0.09399 C -0.00312 0.0963 -0.00377 0.09862 -0.00455 0.10163 C -0.0052 0.10602 -0.00546 0.11088 -0.00664 0.11505 C -0.0082 0.12038 -0.0108 0.12315 -0.01289 0.12825 C -0.01588 0.13473 -0.01562 0.13681 -0.0194 0.14144 C -0.02604 0.14954 -0.02395 0.14491 -0.03203 0.14885 C -0.0345 0.15024 -0.03671 0.15348 -0.03945 0.1544 C -0.04921 0.15695 -0.06914 0.1595 -0.06914 0.15973 C -0.07708 0.17269 -0.06823 0.15973 -0.08711 0.16737 C -0.08893 0.16783 -0.09062 0.17084 -0.09257 0.17269 C -0.09349 0.17362 -0.09453 0.175 -0.09544 0.17547 C -0.0983 0.18218 -0.10169 0.1882 -0.10403 0.19607 C -0.10481 0.19908 -0.1052 0.20186 -0.10625 0.20417 C -0.10703 0.20672 -0.10833 0.2095 -0.10937 0.21204 C -0.1108 0.21667 -0.11211 0.22292 -0.11367 0.22778 C -0.11432 0.23056 -0.11484 0.23403 -0.11562 0.23588 C -0.11992 0.24213 -0.1194 0.2426 -0.12513 0.24908 C -0.12604 0.24977 -0.12734 0.25047 -0.12851 0.25139 C -0.13541 0.25996 -0.12773 0.25278 -0.13476 0.26482 C -0.13658 0.26806 -0.1388 0.27038 -0.14114 0.27269 C -0.14296 0.27477 -0.14531 0.2757 -0.14752 0.27778 C -0.15013 0.28056 -0.15273 0.2838 -0.15586 0.28565 C -0.15677 0.28681 -0.1582 0.28774 -0.15976 0.2882 C -0.16575 0.29075 -0.17864 0.29352 -0.17864 0.29399 C -0.18685 0.29838 -0.1789 0.29399 -0.19036 0.29862 C -0.19205 0.29931 -0.19375 0.30116 -0.19583 0.30116 C -0.20221 0.30255 -0.20885 0.30116 -0.21588 0.30116 L -0.21588 0.30255 " pathEditMode="relative" rAng="0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73" y="15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2">
            <a:extLst>
              <a:ext uri="{FF2B5EF4-FFF2-40B4-BE49-F238E27FC236}">
                <a16:creationId xmlns:a16="http://schemas.microsoft.com/office/drawing/2014/main" id="{AC057D06-74C8-41F1-90A5-8F1C0EE4B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4" r="31709"/>
          <a:stretch/>
        </p:blipFill>
        <p:spPr>
          <a:xfrm>
            <a:off x="-482600" y="0"/>
            <a:ext cx="12763500" cy="7315200"/>
          </a:xfrm>
          <a:prstGeom prst="rect">
            <a:avLst/>
          </a:prstGeom>
        </p:spPr>
      </p:pic>
      <p:pic>
        <p:nvPicPr>
          <p:cNvPr id="5" name="Graphic 2">
            <a:extLst>
              <a:ext uri="{FF2B5EF4-FFF2-40B4-BE49-F238E27FC236}">
                <a16:creationId xmlns:a16="http://schemas.microsoft.com/office/drawing/2014/main" id="{CD712BF7-8E6C-4956-839C-3CA2A0BF0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779" y="498218"/>
            <a:ext cx="1800225" cy="657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500" y="565220"/>
            <a:ext cx="10287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0225</a:t>
            </a:r>
          </a:p>
        </p:txBody>
      </p:sp>
      <p:pic>
        <p:nvPicPr>
          <p:cNvPr id="7" name="Graphic 4">
            <a:extLst>
              <a:ext uri="{FF2B5EF4-FFF2-40B4-BE49-F238E27FC236}">
                <a16:creationId xmlns:a16="http://schemas.microsoft.com/office/drawing/2014/main" id="{0803C887-26A3-403C-A98B-2437BDABF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8775" y="601333"/>
            <a:ext cx="457200" cy="45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8812" y="4749800"/>
            <a:ext cx="75693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ריהוט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84817" y="4762500"/>
            <a:ext cx="7617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קירות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16889" y="4762500"/>
            <a:ext cx="114807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אקססוריז</a:t>
            </a:r>
            <a:endParaRPr lang="he-IL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89556" y="4762500"/>
            <a:ext cx="86113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חלונות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30456" y="4762500"/>
            <a:ext cx="8322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רצפות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11093" y="4749800"/>
            <a:ext cx="6671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אוכל</a:t>
            </a:r>
          </a:p>
        </p:txBody>
      </p:sp>
    </p:spTree>
    <p:extLst>
      <p:ext uri="{BB962C8B-B14F-4D97-AF65-F5344CB8AC3E}">
        <p14:creationId xmlns:p14="http://schemas.microsoft.com/office/powerpoint/2010/main" val="41633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29DDE59-104F-44B1-B93A-DECBAC228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98236" y="0"/>
            <a:ext cx="19783691" cy="757320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D712BF7-8E6C-4956-839C-3CA2A0BF0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779" y="498218"/>
            <a:ext cx="1800225" cy="657225"/>
          </a:xfrm>
          <a:prstGeom prst="rect">
            <a:avLst/>
          </a:prstGeom>
        </p:spPr>
      </p:pic>
      <p:pic>
        <p:nvPicPr>
          <p:cNvPr id="4" name="Graphic 4">
            <a:extLst>
              <a:ext uri="{FF2B5EF4-FFF2-40B4-BE49-F238E27FC236}">
                <a16:creationId xmlns:a16="http://schemas.microsoft.com/office/drawing/2014/main" id="{0803C887-26A3-403C-A98B-2437BDABF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8775" y="601333"/>
            <a:ext cx="457200" cy="45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" y="565146"/>
            <a:ext cx="10287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0215</a:t>
            </a:r>
            <a:endParaRPr lang="he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9671" y="569581"/>
            <a:ext cx="10287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0225</a:t>
            </a:r>
          </a:p>
        </p:txBody>
      </p:sp>
    </p:spTree>
    <p:extLst>
      <p:ext uri="{BB962C8B-B14F-4D97-AF65-F5344CB8AC3E}">
        <p14:creationId xmlns:p14="http://schemas.microsoft.com/office/powerpoint/2010/main" val="5343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2.29167E-6 1.11111E-6 C -0.00065 0.01829 -0.00078 0.03658 -0.00182 0.05486 C -0.00208 0.05973 -0.00547 0.06436 -0.00716 0.06736 C -0.01028 0.07292 -0.01328 0.07871 -0.01771 0.08149 C -0.03138 0.08959 -0.02812 0.08866 -0.04505 0.09236 C -0.04922 0.09329 -0.05325 0.09352 -0.05742 0.09399 L -0.07148 0.09561 C -0.07239 0.09607 -0.07331 0.09653 -0.07422 0.09699 C -0.07669 0.09908 -0.07825 0.1007 -0.08034 0.10348 C -0.08268 0.10649 -0.08515 0.10949 -0.08737 0.11274 C -0.09232 0.11968 -0.08502 0.11111 -0.0918 0.12223 C -0.09375 0.12524 -0.09609 0.12709 -0.09805 0.1301 C -0.10508 0.14098 -0.1039 0.13866 -0.1069 0.14885 C -0.10768 0.15533 -0.10859 0.16274 -0.1112 0.1676 C -0.11627 0.17662 -0.11719 0.1801 -0.12357 0.18496 C -0.125 0.18588 -0.12656 0.18635 -0.12799 0.18658 C -0.1345 0.18727 -0.14101 0.1875 -0.14739 0.18797 C -0.15039 0.18866 -0.15325 0.18889 -0.15612 0.18959 C -0.15729 0.18982 -0.15846 0.19074 -0.15963 0.19121 C -0.16849 0.19445 -0.16562 0.19422 -0.17031 0.19422 " pathEditMode="relative" ptsTypes="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1">
            <a:extLst>
              <a:ext uri="{FF2B5EF4-FFF2-40B4-BE49-F238E27FC236}">
                <a16:creationId xmlns:a16="http://schemas.microsoft.com/office/drawing/2014/main" id="{BE42CD0D-83C4-4235-B01D-B5FB15368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05380" y="-12700"/>
            <a:ext cx="19109688" cy="73152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D712BF7-8E6C-4956-839C-3CA2A0BF0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779" y="498218"/>
            <a:ext cx="1800225" cy="657225"/>
          </a:xfrm>
          <a:prstGeom prst="rect">
            <a:avLst/>
          </a:prstGeom>
        </p:spPr>
      </p:pic>
      <p:pic>
        <p:nvPicPr>
          <p:cNvPr id="4" name="Graphic 4">
            <a:extLst>
              <a:ext uri="{FF2B5EF4-FFF2-40B4-BE49-F238E27FC236}">
                <a16:creationId xmlns:a16="http://schemas.microsoft.com/office/drawing/2014/main" id="{0803C887-26A3-403C-A98B-2437BDABF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8775" y="601333"/>
            <a:ext cx="457200" cy="45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" y="565146"/>
            <a:ext cx="10287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0005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" y="534368"/>
            <a:ext cx="10287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/>
              <a:t>02</a:t>
            </a:r>
            <a:r>
              <a:rPr lang="en-US" sz="3200" dirty="0"/>
              <a:t>1</a:t>
            </a:r>
            <a:r>
              <a:rPr lang="he-IL" sz="2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72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2.29167E-6 1.11111E-6 C -0.00065 0.01829 -0.00078 0.03658 -0.00182 0.05486 C -0.00208 0.05973 -0.00547 0.06436 -0.00716 0.06736 C -0.01028 0.07292 -0.01328 0.07871 -0.01771 0.08149 C -0.03138 0.08959 -0.02812 0.08866 -0.04505 0.09236 C -0.04922 0.09329 -0.05325 0.09352 -0.05742 0.09399 L -0.07148 0.09561 C -0.07239 0.09607 -0.07331 0.09653 -0.07422 0.09699 C -0.07669 0.09908 -0.07825 0.1007 -0.08034 0.10348 C -0.08268 0.10649 -0.08515 0.10949 -0.08737 0.11274 C -0.09232 0.11968 -0.08502 0.11111 -0.0918 0.12223 C -0.09375 0.12524 -0.09609 0.12709 -0.09805 0.1301 C -0.10508 0.14098 -0.1039 0.13866 -0.1069 0.14885 C -0.10768 0.15533 -0.10859 0.16274 -0.1112 0.1676 C -0.11627 0.17662 -0.11719 0.1801 -0.12357 0.18496 C -0.125 0.18588 -0.12656 0.18635 -0.12799 0.18658 C -0.1345 0.18727 -0.14101 0.1875 -0.14739 0.18797 C -0.15039 0.18866 -0.15325 0.18889 -0.15612 0.18959 C -0.15729 0.18982 -0.15846 0.19074 -0.15963 0.19121 C -0.16849 0.19445 -0.16562 0.19422 -0.17031 0.19422 " pathEditMode="relative" ptsTypes="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1">
            <a:extLst>
              <a:ext uri="{FF2B5EF4-FFF2-40B4-BE49-F238E27FC236}">
                <a16:creationId xmlns:a16="http://schemas.microsoft.com/office/drawing/2014/main" id="{E869726F-7C0A-4C10-BB86-54C6EE55F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45" y="877562"/>
            <a:ext cx="11695738" cy="51220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167" y="1803183"/>
            <a:ext cx="10515600" cy="5960832"/>
          </a:xfrm>
        </p:spPr>
        <p:txBody>
          <a:bodyPr/>
          <a:lstStyle/>
          <a:p>
            <a:pPr marL="0" indent="0" algn="ctr">
              <a:buNone/>
            </a:pPr>
            <a:endParaRPr lang="en-US" sz="66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he-IL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he-I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פיתוח ממשק חווייתי ללימוד </a:t>
            </a:r>
          </a:p>
          <a:p>
            <a:pPr marL="0" indent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he-IL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עבור סטודנטים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10C6C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ctr">
              <a:buNone/>
            </a:pPr>
            <a:endParaRPr lang="he-IL" dirty="0">
              <a:solidFill>
                <a:srgbClr val="10C6C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Graphic 3">
            <a:extLst>
              <a:ext uri="{FF2B5EF4-FFF2-40B4-BE49-F238E27FC236}">
                <a16:creationId xmlns:a16="http://schemas.microsoft.com/office/drawing/2014/main" id="{3483C39B-AE1A-4BF8-86FF-B32747149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1365" y="1352551"/>
            <a:ext cx="3929270" cy="17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2710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4" y="737001"/>
            <a:ext cx="12048294" cy="530416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99648" y="26138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שילוב העולם הווירטואלי עם למידה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68011" y="4682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endParaRPr lang="he-IL" dirty="0">
              <a:solidFill>
                <a:schemeClr val="tx1">
                  <a:lumMod val="65000"/>
                  <a:lumOff val="35000"/>
                </a:schemeClr>
              </a:solidFill>
              <a:latin typeface="נתחנתחGuttman Hatzvi"/>
              <a:cs typeface="Guttman Hatzvi" panose="02010401010101010101" pitchFamily="2" charset="-79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9762" y="955002"/>
            <a:ext cx="41309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ייחודיות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66EADF4-4BAA-4802-BDD6-FAE3034A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741" y="3143843"/>
            <a:ext cx="3526826" cy="385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929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4" y="823461"/>
            <a:ext cx="11778493" cy="51820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230" y="2229898"/>
            <a:ext cx="10515600" cy="4351338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spcBef>
                <a:spcPts val="600"/>
              </a:spcBef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B2C  Business to Client</a:t>
            </a:r>
          </a:p>
          <a:p>
            <a:pPr marL="0" indent="0" algn="ctr">
              <a:lnSpc>
                <a:spcPct val="200000"/>
              </a:lnSpc>
              <a:spcBef>
                <a:spcPts val="600"/>
              </a:spcBef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B2B  Business to Business</a:t>
            </a:r>
          </a:p>
          <a:p>
            <a:pPr marL="0" indent="0" algn="ctr" rtl="1">
              <a:lnSpc>
                <a:spcPct val="200000"/>
              </a:lnSpc>
              <a:spcBef>
                <a:spcPts val="600"/>
              </a:spcBef>
              <a:buNone/>
            </a:pPr>
            <a:endParaRPr lang="he-IL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59762" y="955002"/>
            <a:ext cx="41309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כדאיות עסקית</a:t>
            </a:r>
          </a:p>
        </p:txBody>
      </p:sp>
      <p:pic>
        <p:nvPicPr>
          <p:cNvPr id="17" name="Graphic 1">
            <a:extLst>
              <a:ext uri="{FF2B5EF4-FFF2-40B4-BE49-F238E27FC236}">
                <a16:creationId xmlns:a16="http://schemas.microsoft.com/office/drawing/2014/main" id="{71CB7974-0B77-4130-9B27-999F841F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92" y="3630347"/>
            <a:ext cx="3558694" cy="3227653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CD2CB7AB-36AF-46E6-938B-13C802BB28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2DCD0"/>
              </a:clrFrom>
              <a:clrTo>
                <a:srgbClr val="E2DCD0">
                  <a:alpha val="0"/>
                </a:srgbClr>
              </a:clrTo>
            </a:clrChange>
          </a:blip>
          <a:srcRect l="3172" t="28494" r="82160" b="35003"/>
          <a:stretch/>
        </p:blipFill>
        <p:spPr>
          <a:xfrm>
            <a:off x="3598784" y="2606298"/>
            <a:ext cx="360978" cy="395484"/>
          </a:xfrm>
          <a:prstGeom prst="rect">
            <a:avLst/>
          </a:prstGeom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D8795517-09CB-413D-9687-7FB9D19643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2DCD0"/>
              </a:clrFrom>
              <a:clrTo>
                <a:srgbClr val="E2DCD0">
                  <a:alpha val="0"/>
                </a:srgbClr>
              </a:clrTo>
            </a:clrChange>
          </a:blip>
          <a:srcRect l="3172" t="28494" r="82160" b="35003"/>
          <a:stretch/>
        </p:blipFill>
        <p:spPr>
          <a:xfrm>
            <a:off x="3598784" y="3546756"/>
            <a:ext cx="360978" cy="395484"/>
          </a:xfrm>
          <a:prstGeom prst="rect">
            <a:avLst/>
          </a:prstGeom>
        </p:spPr>
      </p:pic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8B7A7701-1EB0-4BB0-8BC6-C813716F8BE1}"/>
              </a:ext>
            </a:extLst>
          </p:cNvPr>
          <p:cNvCxnSpPr/>
          <p:nvPr/>
        </p:nvCxnSpPr>
        <p:spPr>
          <a:xfrm>
            <a:off x="4876800" y="2794000"/>
            <a:ext cx="1016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7CDDC880-DFA4-41BD-83F2-B95163FDE725}"/>
              </a:ext>
            </a:extLst>
          </p:cNvPr>
          <p:cNvCxnSpPr/>
          <p:nvPr/>
        </p:nvCxnSpPr>
        <p:spPr>
          <a:xfrm>
            <a:off x="4889500" y="3733800"/>
            <a:ext cx="101600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78340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6" y="764396"/>
            <a:ext cx="12014106" cy="5270939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733828" y="2269721"/>
            <a:ext cx="10514499" cy="4404049"/>
          </a:xfrm>
        </p:spPr>
        <p:txBody>
          <a:bodyPr/>
          <a:lstStyle/>
          <a:p>
            <a:pPr marL="0" indent="0" algn="ctr" rtl="1">
              <a:lnSpc>
                <a:spcPct val="200000"/>
              </a:lnSpc>
              <a:spcBef>
                <a:spcPts val="600"/>
              </a:spcBef>
              <a:buNone/>
            </a:pPr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יצירת שינוי בתרבות הלמידה </a:t>
            </a:r>
          </a:p>
          <a:p>
            <a:pPr marL="0" indent="0" algn="ctr" rtl="1">
              <a:lnSpc>
                <a:spcPct val="200000"/>
              </a:lnSpc>
              <a:spcBef>
                <a:spcPts val="600"/>
              </a:spcBef>
              <a:buNone/>
            </a:pPr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המשלב חוויה וטכנולוגיה מתקדמת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25610" y="984955"/>
            <a:ext cx="41309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החזון</a:t>
            </a:r>
            <a:endParaRPr lang="he-IL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Graphic 3">
            <a:extLst>
              <a:ext uri="{FF2B5EF4-FFF2-40B4-BE49-F238E27FC236}">
                <a16:creationId xmlns:a16="http://schemas.microsoft.com/office/drawing/2014/main" id="{0AC7BC99-E787-4991-9F00-373D513FA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4192" y="2716376"/>
            <a:ext cx="20383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451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9" y="1005257"/>
            <a:ext cx="11693141" cy="51210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36525" y="223375"/>
            <a:ext cx="6467302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יוזמות הפרויקט</a:t>
            </a:r>
          </a:p>
          <a:p>
            <a:pPr algn="r" rtl="1"/>
            <a:endParaRPr lang="he-IL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r="8926"/>
          <a:stretch/>
        </p:blipFill>
        <p:spPr>
          <a:xfrm>
            <a:off x="7393973" y="1202765"/>
            <a:ext cx="1554839" cy="1469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0" t="32111" r="39818" b="15966"/>
          <a:stretch/>
        </p:blipFill>
        <p:spPr>
          <a:xfrm rot="5400000">
            <a:off x="3217084" y="3534869"/>
            <a:ext cx="1437902" cy="1538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t="16426" r="40897" b="15151"/>
          <a:stretch/>
        </p:blipFill>
        <p:spPr>
          <a:xfrm rot="5400000">
            <a:off x="5321001" y="3554485"/>
            <a:ext cx="1439860" cy="1504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0" t="30170" r="48403" b="17062"/>
          <a:stretch/>
        </p:blipFill>
        <p:spPr>
          <a:xfrm rot="5400000">
            <a:off x="3253376" y="1099972"/>
            <a:ext cx="1439510" cy="1538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1" t="23641" r="48148" b="24154"/>
          <a:stretch/>
        </p:blipFill>
        <p:spPr>
          <a:xfrm rot="5400000">
            <a:off x="5401013" y="1152019"/>
            <a:ext cx="1439511" cy="1504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7338838" y="4975901"/>
            <a:ext cx="155844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20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אביבה טובי</a:t>
            </a:r>
            <a:endParaRPr lang="en-US" sz="20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שנה א' </a:t>
            </a:r>
          </a:p>
          <a:p>
            <a:pPr algn="ctr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הנדסת תוכנה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59586" y="4993178"/>
            <a:ext cx="152157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1"/>
            <a:r>
              <a:rPr lang="he-IL" sz="20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ברכה </a:t>
            </a:r>
            <a:r>
              <a:rPr lang="he-IL" sz="2000" b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לנדוי</a:t>
            </a:r>
            <a:endParaRPr lang="he-IL" sz="20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rtl="1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שנה א' </a:t>
            </a:r>
          </a:p>
          <a:p>
            <a:pPr algn="ctr" rtl="1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מדעי המחשב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60740" y="5026043"/>
            <a:ext cx="189507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1"/>
            <a:r>
              <a:rPr lang="he-IL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אפרת </a:t>
            </a:r>
            <a:r>
              <a:rPr lang="he-IL" b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קירשנבוים</a:t>
            </a:r>
            <a:endParaRPr lang="he-IL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rtl="1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שנה א' </a:t>
            </a:r>
          </a:p>
          <a:p>
            <a:pPr algn="ctr" rtl="1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מדעי המחשב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22277" y="2624060"/>
            <a:ext cx="152157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1"/>
            <a:r>
              <a:rPr lang="he-IL" sz="2000" b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בילא</a:t>
            </a:r>
            <a:r>
              <a:rPr lang="he-IL" sz="20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ולנר</a:t>
            </a:r>
          </a:p>
          <a:p>
            <a:pPr algn="ctr" rtl="1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שנה א' </a:t>
            </a:r>
          </a:p>
          <a:p>
            <a:pPr algn="ctr" rtl="1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מדעי המחשב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48171" y="2624483"/>
            <a:ext cx="1465466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1"/>
            <a:r>
              <a:rPr lang="he-IL" sz="20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יעל </a:t>
            </a:r>
            <a:r>
              <a:rPr lang="he-IL" sz="2000" b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רומנוב</a:t>
            </a:r>
            <a:endParaRPr lang="he-IL" sz="20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rtl="1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שנה א' </a:t>
            </a:r>
          </a:p>
          <a:p>
            <a:pPr algn="ctr" rtl="1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מנהל עסקים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82513" y="2561126"/>
            <a:ext cx="1571264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1"/>
            <a:r>
              <a:rPr lang="he-IL" sz="20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שירה יודייקין</a:t>
            </a:r>
          </a:p>
          <a:p>
            <a:pPr algn="ctr" rtl="1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שנה א' </a:t>
            </a:r>
          </a:p>
          <a:p>
            <a:pPr algn="ctr" rtl="1"/>
            <a:r>
              <a:rPr lang="he-IL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מדעי המחשב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D12FE2E-5F11-4D2D-AD3E-84763E3EE11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8" t="25837" r="40898" b="30950"/>
          <a:stretch/>
        </p:blipFill>
        <p:spPr>
          <a:xfrm rot="5400000">
            <a:off x="7426769" y="3644914"/>
            <a:ext cx="1347091" cy="13204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652212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3" y="834310"/>
            <a:ext cx="11775185" cy="51839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15" y="2238242"/>
            <a:ext cx="7071672" cy="1999930"/>
          </a:xfrm>
        </p:spPr>
        <p:txBody>
          <a:bodyPr>
            <a:normAutofit lnSpcReduction="10000"/>
          </a:bodyPr>
          <a:lstStyle/>
          <a:p>
            <a:pPr marL="0" indent="0" algn="r" rtl="1">
              <a:buNone/>
            </a:pPr>
            <a:endParaRPr lang="he-IL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r" rtl="1">
              <a:buNone/>
            </a:pPr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חוסר חשק ומוטיבציה ללמידה</a:t>
            </a:r>
          </a:p>
          <a:p>
            <a:pPr marL="0" indent="0" algn="r" rtl="1">
              <a:buNone/>
            </a:pPr>
            <a:endParaRPr lang="he-IL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indent="0" algn="r" rtl="1">
              <a:buNone/>
            </a:pPr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אמצעי לימוד יחסית מיושנים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6307" y="995174"/>
            <a:ext cx="41309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הבעיה</a:t>
            </a:r>
          </a:p>
        </p:txBody>
      </p:sp>
      <p:pic>
        <p:nvPicPr>
          <p:cNvPr id="16" name="Graphic 3">
            <a:extLst>
              <a:ext uri="{FF2B5EF4-FFF2-40B4-BE49-F238E27FC236}">
                <a16:creationId xmlns:a16="http://schemas.microsoft.com/office/drawing/2014/main" id="{709541E6-8886-48FB-B463-8E0D0DB17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562" y="3666120"/>
            <a:ext cx="2809875" cy="3152775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3F8CC4D3-78E9-4546-9940-E9DA12D3F3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2DCD0"/>
              </a:clrFrom>
              <a:clrTo>
                <a:srgbClr val="E2DCD0">
                  <a:alpha val="0"/>
                </a:srgbClr>
              </a:clrTo>
            </a:clrChange>
          </a:blip>
          <a:srcRect l="3172" t="28494" r="82160" b="35003"/>
          <a:stretch/>
        </p:blipFill>
        <p:spPr>
          <a:xfrm>
            <a:off x="8630396" y="2703127"/>
            <a:ext cx="360978" cy="395484"/>
          </a:xfrm>
          <a:prstGeom prst="rect">
            <a:avLst/>
          </a:prstGeom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11888AD2-A490-4D83-BB56-C96C28F94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2DCD0"/>
              </a:clrFrom>
              <a:clrTo>
                <a:srgbClr val="E2DCD0">
                  <a:alpha val="0"/>
                </a:srgbClr>
              </a:clrTo>
            </a:clrChange>
          </a:blip>
          <a:srcRect l="3172" t="28494" r="82160" b="35003"/>
          <a:stretch/>
        </p:blipFill>
        <p:spPr>
          <a:xfrm>
            <a:off x="8630396" y="3643585"/>
            <a:ext cx="360978" cy="39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123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4">
            <a:extLst>
              <a:ext uri="{FF2B5EF4-FFF2-40B4-BE49-F238E27FC236}">
                <a16:creationId xmlns:a16="http://schemas.microsoft.com/office/drawing/2014/main" id="{C045D449-BA65-4FD0-9964-BAF6DDDA6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393" y="875732"/>
            <a:ext cx="11742526" cy="51425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109" y="251721"/>
            <a:ext cx="4551619" cy="667256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he-IL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תוצאות הסקר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282758399"/>
              </p:ext>
            </p:extLst>
          </p:nvPr>
        </p:nvGraphicFramePr>
        <p:xfrm>
          <a:off x="1939006" y="1561082"/>
          <a:ext cx="8621485" cy="4132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194717328"/>
              </p:ext>
            </p:extLst>
          </p:nvPr>
        </p:nvGraphicFramePr>
        <p:xfrm>
          <a:off x="2560864" y="898909"/>
          <a:ext cx="6879771" cy="5292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1"/>
          <p:cNvSpPr txBox="1"/>
          <p:nvPr/>
        </p:nvSpPr>
        <p:spPr>
          <a:xfrm>
            <a:off x="4806837" y="1080852"/>
            <a:ext cx="2218159" cy="591871"/>
          </a:xfrm>
          <a:prstGeom prst="rect">
            <a:avLst/>
          </a:prstGeom>
        </p:spPr>
        <p:txBody>
          <a:bodyPr wrap="square" rtlCol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צורת הלימוד</a:t>
            </a:r>
          </a:p>
        </p:txBody>
      </p:sp>
    </p:spTree>
    <p:extLst>
      <p:ext uri="{BB962C8B-B14F-4D97-AF65-F5344CB8AC3E}">
        <p14:creationId xmlns:p14="http://schemas.microsoft.com/office/powerpoint/2010/main" val="13916815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20" grpId="0">
        <p:bldAsOne/>
      </p:bldGraphic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4">
            <a:extLst>
              <a:ext uri="{FF2B5EF4-FFF2-40B4-BE49-F238E27FC236}">
                <a16:creationId xmlns:a16="http://schemas.microsoft.com/office/drawing/2014/main" id="{C045D449-BA65-4FD0-9964-BAF6DDDA6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869" y="857744"/>
            <a:ext cx="11742526" cy="5142511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109" y="251721"/>
            <a:ext cx="4551619" cy="667256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he-IL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תוצאות סקר שוק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628640" y="1027046"/>
            <a:ext cx="4551618" cy="502537"/>
          </a:xfrm>
          <a:prstGeom prst="rect">
            <a:avLst/>
          </a:prstGeom>
        </p:spPr>
        <p:txBody>
          <a:bodyPr wrap="square" rtlCol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משחקי עולמות </a:t>
            </a: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וירטואלים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D51545F-02FA-491C-AEC3-236C753A02C7}"/>
              </a:ext>
            </a:extLst>
          </p:cNvPr>
          <p:cNvSpPr txBox="1"/>
          <p:nvPr/>
        </p:nvSpPr>
        <p:spPr>
          <a:xfrm>
            <a:off x="10252610" y="4810533"/>
            <a:ext cx="914390" cy="296276"/>
          </a:xfrm>
          <a:prstGeom prst="rect">
            <a:avLst/>
          </a:prstGeom>
        </p:spPr>
        <p:txBody>
          <a:bodyPr wrap="none" rtlCol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 &gt; 170</a:t>
            </a:r>
            <a:endParaRPr lang="he-IL" sz="18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8579620-A484-4F12-80E6-FAF6C7524F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3" r="11397" b="3415"/>
          <a:stretch/>
        </p:blipFill>
        <p:spPr>
          <a:xfrm>
            <a:off x="7905202" y="2515459"/>
            <a:ext cx="1478267" cy="9848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3D4B29E9-EC88-449F-AA14-81AD060A6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411" y="4047563"/>
            <a:ext cx="2018036" cy="93502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04FA9205-6310-4EDF-8DB5-50B4DC5E50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9" b="32505"/>
          <a:stretch/>
        </p:blipFill>
        <p:spPr>
          <a:xfrm>
            <a:off x="4848358" y="3867492"/>
            <a:ext cx="2095500" cy="12951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3E46BDC3-7F01-475B-AB5C-C908108719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1" r="63342" b="32145"/>
          <a:stretch/>
        </p:blipFill>
        <p:spPr>
          <a:xfrm>
            <a:off x="5094424" y="1705758"/>
            <a:ext cx="1393371" cy="77785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0D3B1C09-8FDC-4667-BB47-A40920591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74" y="2407228"/>
            <a:ext cx="1245332" cy="124533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B1986F69-34A0-401B-B575-AAD0E624C83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2"/>
          <a:stretch/>
        </p:blipFill>
        <p:spPr>
          <a:xfrm>
            <a:off x="4744042" y="2786625"/>
            <a:ext cx="2343751" cy="77785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90C45F9E-33B5-4E7A-B43B-BD292FF9CBD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1" t="5698" r="22143" b="50714"/>
          <a:stretch/>
        </p:blipFill>
        <p:spPr>
          <a:xfrm>
            <a:off x="7534895" y="3825255"/>
            <a:ext cx="2425997" cy="146091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147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4">
            <a:extLst>
              <a:ext uri="{FF2B5EF4-FFF2-40B4-BE49-F238E27FC236}">
                <a16:creationId xmlns:a16="http://schemas.microsoft.com/office/drawing/2014/main" id="{C045D449-BA65-4FD0-9964-BAF6DDDA6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37" y="876794"/>
            <a:ext cx="11742526" cy="5142511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109" y="251721"/>
            <a:ext cx="4551619" cy="667256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he-IL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תוצאות סקר שוק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3468659" y="1041513"/>
            <a:ext cx="4551618" cy="502537"/>
          </a:xfrm>
          <a:prstGeom prst="rect">
            <a:avLst/>
          </a:prstGeom>
        </p:spPr>
        <p:txBody>
          <a:bodyPr wrap="square" rtlCol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אתרי לימוד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D51545F-02FA-491C-AEC3-236C753A02C7}"/>
              </a:ext>
            </a:extLst>
          </p:cNvPr>
          <p:cNvSpPr txBox="1"/>
          <p:nvPr/>
        </p:nvSpPr>
        <p:spPr>
          <a:xfrm>
            <a:off x="9963377" y="5051730"/>
            <a:ext cx="914390" cy="296276"/>
          </a:xfrm>
          <a:prstGeom prst="rect">
            <a:avLst/>
          </a:prstGeom>
        </p:spPr>
        <p:txBody>
          <a:bodyPr wrap="none" rtlCol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 &gt; 170</a:t>
            </a:r>
            <a:endParaRPr lang="he-IL" sz="18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E6CC4DF-BE36-4275-9B9B-2486FF4DD7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32580" r="15277" b="28884"/>
          <a:stretch/>
        </p:blipFill>
        <p:spPr>
          <a:xfrm>
            <a:off x="3874532" y="2006094"/>
            <a:ext cx="1876320" cy="67172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B736F6B-A79F-48FE-A317-9A4292166F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t="88195" r="53393" b="436"/>
          <a:stretch/>
        </p:blipFill>
        <p:spPr>
          <a:xfrm>
            <a:off x="2763837" y="4373199"/>
            <a:ext cx="2987015" cy="857382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B5B37E88-7631-4CF5-89A6-28E2695617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6" t="3396" b="83985"/>
          <a:stretch/>
        </p:blipFill>
        <p:spPr>
          <a:xfrm>
            <a:off x="6060663" y="3222528"/>
            <a:ext cx="2857386" cy="768071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CDF94563-F3B0-41AB-9DEA-6240668FAB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25147" r="9107" b="26672"/>
          <a:stretch/>
        </p:blipFill>
        <p:spPr>
          <a:xfrm>
            <a:off x="3251912" y="3142994"/>
            <a:ext cx="2498940" cy="864422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2A466A2C-8426-4443-ABEE-056319BF58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02" y="4400101"/>
            <a:ext cx="3200400" cy="85738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6FAC21FE-9DCC-4815-9397-D3647843EF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47" y="1815069"/>
            <a:ext cx="1152742" cy="105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4">
            <a:extLst>
              <a:ext uri="{FF2B5EF4-FFF2-40B4-BE49-F238E27FC236}">
                <a16:creationId xmlns:a16="http://schemas.microsoft.com/office/drawing/2014/main" id="{C045D449-BA65-4FD0-9964-BAF6DDDA6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37" y="876794"/>
            <a:ext cx="11742526" cy="5142511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109" y="251721"/>
            <a:ext cx="4551619" cy="667256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he-IL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תוצאות סקר שוק</a:t>
            </a:r>
          </a:p>
        </p:txBody>
      </p:sp>
      <p:graphicFrame>
        <p:nvGraphicFramePr>
          <p:cNvPr id="7" name="תרשים 6">
            <a:extLst>
              <a:ext uri="{FF2B5EF4-FFF2-40B4-BE49-F238E27FC236}">
                <a16:creationId xmlns:a16="http://schemas.microsoft.com/office/drawing/2014/main" id="{F82C64F0-F76C-4857-93F5-A52653107A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7689753"/>
              </p:ext>
            </p:extLst>
          </p:nvPr>
        </p:nvGraphicFramePr>
        <p:xfrm>
          <a:off x="2749550" y="1808783"/>
          <a:ext cx="6464300" cy="4153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Box 1"/>
          <p:cNvSpPr txBox="1"/>
          <p:nvPr/>
        </p:nvSpPr>
        <p:spPr>
          <a:xfrm>
            <a:off x="3582959" y="1039224"/>
            <a:ext cx="4551618" cy="1005073"/>
          </a:xfrm>
          <a:prstGeom prst="rect">
            <a:avLst/>
          </a:prstGeom>
        </p:spPr>
        <p:txBody>
          <a:bodyPr wrap="square" rtlCol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האם יש אתר/אפליקציה המשלבים בין השנים?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ED51545F-02FA-491C-AEC3-236C753A02C7}"/>
              </a:ext>
            </a:extLst>
          </p:cNvPr>
          <p:cNvSpPr txBox="1"/>
          <p:nvPr/>
        </p:nvSpPr>
        <p:spPr>
          <a:xfrm>
            <a:off x="8115527" y="4862012"/>
            <a:ext cx="914390" cy="296276"/>
          </a:xfrm>
          <a:prstGeom prst="rect">
            <a:avLst/>
          </a:prstGeom>
        </p:spPr>
        <p:txBody>
          <a:bodyPr wrap="none" rtlCol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 &gt; 170</a:t>
            </a:r>
            <a:endParaRPr lang="he-IL" sz="18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31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90" y="874703"/>
            <a:ext cx="11641048" cy="512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1289" y="1894463"/>
            <a:ext cx="5731411" cy="1892826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 rtl="1">
              <a:lnSpc>
                <a:spcPct val="300000"/>
              </a:lnSpc>
              <a:spcBef>
                <a:spcPts val="600"/>
              </a:spcBef>
            </a:pPr>
            <a:r>
              <a:rPr lang="he-IL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הנגשת</a:t>
            </a:r>
            <a:r>
              <a:rPr lang="he-I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הלמידה בצורה </a:t>
            </a:r>
          </a:p>
          <a:p>
            <a:pPr algn="ctr" rtl="1">
              <a:spcBef>
                <a:spcPts val="600"/>
              </a:spcBef>
            </a:pPr>
            <a:r>
              <a:rPr lang="he-I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חווייתית על ידי יצירת עולם וירטואלי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1526" y="1059821"/>
            <a:ext cx="41309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הפתרון</a:t>
            </a:r>
          </a:p>
        </p:txBody>
      </p:sp>
      <p:pic>
        <p:nvPicPr>
          <p:cNvPr id="16" name="Graphic 1">
            <a:extLst>
              <a:ext uri="{FF2B5EF4-FFF2-40B4-BE49-F238E27FC236}">
                <a16:creationId xmlns:a16="http://schemas.microsoft.com/office/drawing/2014/main" id="{6A991F35-492D-41F6-9793-56CFC0345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55594">
            <a:off x="1619795" y="3526144"/>
            <a:ext cx="2586556" cy="31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718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</TotalTime>
  <Words>262</Words>
  <Application>Microsoft Office PowerPoint</Application>
  <PresentationFormat>מסך רחב</PresentationFormat>
  <Paragraphs>112</Paragraphs>
  <Slides>22</Slides>
  <Notes>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Guttman Hatzvi</vt:lpstr>
      <vt:lpstr>Guttman Yad-Brush</vt:lpstr>
      <vt:lpstr>Maiandra GD</vt:lpstr>
      <vt:lpstr>Segoe UI Semibold</vt:lpstr>
      <vt:lpstr>Times New Roman</vt:lpstr>
      <vt:lpstr>נתחנתחGuttman Hatzvi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%username%</dc:creator>
  <cp:lastModifiedBy>שירה יודייקין</cp:lastModifiedBy>
  <cp:revision>107</cp:revision>
  <dcterms:created xsi:type="dcterms:W3CDTF">2018-06-07T08:08:58Z</dcterms:created>
  <dcterms:modified xsi:type="dcterms:W3CDTF">2018-06-19T18:55:25Z</dcterms:modified>
</cp:coreProperties>
</file>